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413" r:id="rId3"/>
    <p:sldId id="330" r:id="rId4"/>
    <p:sldId id="501" r:id="rId5"/>
    <p:sldId id="310" r:id="rId6"/>
    <p:sldId id="502" r:id="rId7"/>
    <p:sldId id="311" r:id="rId8"/>
    <p:sldId id="342" r:id="rId9"/>
    <p:sldId id="503" r:id="rId10"/>
    <p:sldId id="346" r:id="rId11"/>
    <p:sldId id="279" r:id="rId12"/>
    <p:sldId id="347" r:id="rId13"/>
    <p:sldId id="348" r:id="rId14"/>
    <p:sldId id="504" r:id="rId15"/>
    <p:sldId id="354" r:id="rId16"/>
    <p:sldId id="355" r:id="rId17"/>
    <p:sldId id="350" r:id="rId18"/>
    <p:sldId id="360" r:id="rId19"/>
    <p:sldId id="361" r:id="rId20"/>
    <p:sldId id="505" r:id="rId21"/>
    <p:sldId id="359" r:id="rId22"/>
    <p:sldId id="362" r:id="rId23"/>
    <p:sldId id="358" r:id="rId24"/>
    <p:sldId id="356" r:id="rId25"/>
    <p:sldId id="506" r:id="rId26"/>
    <p:sldId id="345" r:id="rId27"/>
    <p:sldId id="34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98" y="1122363"/>
            <a:ext cx="685978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298" y="3602038"/>
            <a:ext cx="685978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F02B-769A-4B9A-9B5D-05DC12FA092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A0FB-F397-447B-8764-22EB4CB52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29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1DD-781D-42D6-AC97-651978499477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A2CC-B67A-4D12-810D-06769B486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10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655" y="274638"/>
            <a:ext cx="2059524" cy="587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74638"/>
            <a:ext cx="6030896" cy="5872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B68C-690B-4310-8CB5-99CCCEF61C8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80EB-1D83-4069-873C-B29339E1E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16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3221C3E-9DB7-476E-976D-E1CE00CBA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370" y="5407661"/>
            <a:ext cx="1143000" cy="10744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48785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75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567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2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0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0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7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6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66B-1FBA-4809-83E9-671AC98974A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BC5A-F33D-4C7F-B038-34442F427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16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86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32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10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5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23440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73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91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98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8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1" y="1709739"/>
            <a:ext cx="78887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51" y="4589464"/>
            <a:ext cx="7888754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92CE-A270-4D5A-8DC6-3A0704A44B62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1FC6-CA48-4E7B-ADA4-1A7CC60FFA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14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7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08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99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23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23" y="1620838"/>
            <a:ext cx="4038065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527" y="1620838"/>
            <a:ext cx="4039652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E9FA-AC70-4F07-B535-9C52F58E6786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2679-4E65-4068-BF87-053205FEC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87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02" y="365126"/>
            <a:ext cx="788875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403" y="1681163"/>
            <a:ext cx="38697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403" y="2505075"/>
            <a:ext cx="386974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356" y="1681163"/>
            <a:ext cx="38888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356" y="2505075"/>
            <a:ext cx="388880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8D1D-F0BB-4E23-9942-94BE0D32DF4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E9052-7BBC-4FB1-B1B2-9D386EDD3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20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8DC7-2902-401E-8637-DA5929A37C50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9A70-16BC-410C-944C-91DF825BE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62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883F-347D-41AE-B690-7B91815D8821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39EE-0125-4518-AEA6-C7ABA7524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26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03" y="457200"/>
            <a:ext cx="29503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01" y="987426"/>
            <a:ext cx="463035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03" y="2057400"/>
            <a:ext cx="29503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841A-3AD2-43FC-B739-2C14F0B3038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4880-BA39-4840-B9DA-12149F141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1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03" y="457200"/>
            <a:ext cx="29503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801" y="987426"/>
            <a:ext cx="463035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03" y="2057400"/>
            <a:ext cx="29503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ED3D-0978-4E2E-9953-DB158CD04691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B9BE-9FCC-4AFD-A5BF-3CC427391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4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760" y="274638"/>
            <a:ext cx="109724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7226" y="1620838"/>
            <a:ext cx="1096930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A10EC5-64AF-4161-8D2B-FDFF8D732868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8274" y="6356351"/>
            <a:ext cx="3855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636F96-60B7-4510-88EA-1B7C9046D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41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9853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8.xml"/><Relationship Id="rId5" Type="http://schemas.openxmlformats.org/officeDocument/2006/relationships/hyperlink" Target="mailto:mailservice@dacdb.net" TargetMode="Externa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4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5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/>
          <p:cNvSpPr>
            <a:spLocks noChangeArrowheads="1"/>
          </p:cNvSpPr>
          <p:nvPr/>
        </p:nvSpPr>
        <p:spPr bwMode="auto">
          <a:xfrm>
            <a:off x="1589" y="3048000"/>
            <a:ext cx="12188825" cy="1219200"/>
          </a:xfrm>
          <a:prstGeom prst="rect">
            <a:avLst/>
          </a:prstGeom>
          <a:solidFill>
            <a:srgbClr val="0436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EBC1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DACDB &amp; My Rotary</a:t>
            </a: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407989" y="838201"/>
            <a:ext cx="60864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Welcome to</a:t>
            </a:r>
            <a:endParaRPr kumimoji="0" lang="en-US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76201"/>
            <a:ext cx="2944812" cy="2930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293BA7-8E57-05FA-016D-1CA3CE944406}"/>
              </a:ext>
            </a:extLst>
          </p:cNvPr>
          <p:cNvSpPr txBox="1"/>
          <p:nvPr/>
        </p:nvSpPr>
        <p:spPr>
          <a:xfrm>
            <a:off x="1589" y="4495800"/>
            <a:ext cx="121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3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Sandra Early</a:t>
            </a:r>
          </a:p>
          <a:p>
            <a:pPr marL="0" marR="0" lvl="0" indent="0" algn="ctr" defTabSz="4573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District Executive Secretary</a:t>
            </a:r>
          </a:p>
        </p:txBody>
      </p:sp>
    </p:spTree>
    <p:extLst>
      <p:ext uri="{BB962C8B-B14F-4D97-AF65-F5344CB8AC3E}">
        <p14:creationId xmlns:p14="http://schemas.microsoft.com/office/powerpoint/2010/main" val="36239145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43EE64-F0FB-7DFF-20C9-BD9A1267B5DD}"/>
              </a:ext>
            </a:extLst>
          </p:cNvPr>
          <p:cNvGrpSpPr/>
          <p:nvPr/>
        </p:nvGrpSpPr>
        <p:grpSpPr>
          <a:xfrm>
            <a:off x="2721143" y="1397258"/>
            <a:ext cx="9177780" cy="4706793"/>
            <a:chOff x="-595344" y="70712"/>
            <a:chExt cx="12534931" cy="6033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8D50BA8-FB96-D831-2E28-0C6914E9B5EF}"/>
                </a:ext>
              </a:extLst>
            </p:cNvPr>
            <p:cNvGrpSpPr/>
            <p:nvPr/>
          </p:nvGrpSpPr>
          <p:grpSpPr>
            <a:xfrm>
              <a:off x="-595344" y="70712"/>
              <a:ext cx="12534931" cy="6033340"/>
              <a:chOff x="-585097" y="372946"/>
              <a:chExt cx="12534931" cy="6033340"/>
            </a:xfrm>
          </p:grpSpPr>
          <p:pic>
            <p:nvPicPr>
              <p:cNvPr id="3" name="Picture 2" descr="Table&#10;&#10;Description automatically generated">
                <a:extLst>
                  <a:ext uri="{FF2B5EF4-FFF2-40B4-BE49-F238E27FC236}">
                    <a16:creationId xmlns:a16="http://schemas.microsoft.com/office/drawing/2014/main" id="{38E21542-997B-44FC-A09A-D53A804F49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4" t="15504" r="3697" b="14014"/>
              <a:stretch/>
            </p:blipFill>
            <p:spPr>
              <a:xfrm>
                <a:off x="242165" y="1986324"/>
                <a:ext cx="11707669" cy="44199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FBA9B36-556B-4767-8EAB-CA0684C85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8614" y="1014090"/>
                <a:ext cx="6428741" cy="56970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6739A11-8283-4E11-A1B3-C3D4DE9A81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13077" t="6648" r="13077" b="-6648"/>
              <a:stretch/>
            </p:blipFill>
            <p:spPr>
              <a:xfrm>
                <a:off x="-585097" y="1066654"/>
                <a:ext cx="6020903" cy="591720"/>
              </a:xfrm>
              <a:prstGeom prst="rect">
                <a:avLst/>
              </a:prstGeom>
            </p:spPr>
          </p:pic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6C4D76B4-B667-4202-90CE-D49F49354C32}"/>
                  </a:ext>
                </a:extLst>
              </p:cNvPr>
              <p:cNvSpPr/>
              <p:nvPr/>
            </p:nvSpPr>
            <p:spPr>
              <a:xfrm rot="5400000">
                <a:off x="5343044" y="621408"/>
                <a:ext cx="900800" cy="403875"/>
              </a:xfrm>
              <a:prstGeom prst="rightArrow">
                <a:avLst/>
              </a:prstGeom>
              <a:solidFill>
                <a:srgbClr val="9319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45C56C-AE0A-49C9-9A4C-ADB4D252C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931" b="9554"/>
            <a:stretch/>
          </p:blipFill>
          <p:spPr>
            <a:xfrm>
              <a:off x="5388973" y="1766970"/>
              <a:ext cx="684756" cy="421552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F97D11-9D00-5A2A-4923-3DD04B971C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87"/>
          <a:stretch/>
        </p:blipFill>
        <p:spPr>
          <a:xfrm rot="21280998">
            <a:off x="427952" y="218988"/>
            <a:ext cx="2524436" cy="378458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3D4ADE5-83E3-11F3-D9D2-512311342E67}"/>
              </a:ext>
            </a:extLst>
          </p:cNvPr>
          <p:cNvSpPr/>
          <p:nvPr/>
        </p:nvSpPr>
        <p:spPr>
          <a:xfrm rot="11965096">
            <a:off x="1391126" y="2087342"/>
            <a:ext cx="517346" cy="295708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1F295-D814-5FB2-181D-33AF62CE586F}"/>
              </a:ext>
            </a:extLst>
          </p:cNvPr>
          <p:cNvSpPr txBox="1"/>
          <p:nvPr/>
        </p:nvSpPr>
        <p:spPr>
          <a:xfrm>
            <a:off x="4185686" y="547721"/>
            <a:ext cx="6942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DACdb is only half the puzzle. RI or My Rotary is actually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“Mother Ship”. Our goal in DACdb is to mirror Rotary International.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These two sites communicate with each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ADC72E-45FF-41DD-9B86-1A45C01A06B3}"/>
              </a:ext>
            </a:extLst>
          </p:cNvPr>
          <p:cNvGrpSpPr/>
          <p:nvPr/>
        </p:nvGrpSpPr>
        <p:grpSpPr>
          <a:xfrm>
            <a:off x="635675" y="507594"/>
            <a:ext cx="11091797" cy="1208741"/>
            <a:chOff x="416471" y="1509940"/>
            <a:chExt cx="11091797" cy="12087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8212F3-5B83-4E77-9F88-89AC40492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471" y="1625779"/>
              <a:ext cx="11091797" cy="1092902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3230AB8-AB1C-4AB2-B667-B88D176292A0}"/>
                </a:ext>
              </a:extLst>
            </p:cNvPr>
            <p:cNvSpPr/>
            <p:nvPr/>
          </p:nvSpPr>
          <p:spPr>
            <a:xfrm rot="3625358">
              <a:off x="617101" y="1641151"/>
              <a:ext cx="666298" cy="403876"/>
            </a:xfrm>
            <a:prstGeom prst="rightArrow">
              <a:avLst/>
            </a:prstGeom>
            <a:solidFill>
              <a:srgbClr val="9319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" name="Content Placeholder 22">
            <a:extLst>
              <a:ext uri="{FF2B5EF4-FFF2-40B4-BE49-F238E27FC236}">
                <a16:creationId xmlns:a16="http://schemas.microsoft.com/office/drawing/2014/main" id="{CD087B59-7997-49BA-86D9-507BBD39D038}"/>
              </a:ext>
            </a:extLst>
          </p:cNvPr>
          <p:cNvSpPr txBox="1">
            <a:spLocks/>
          </p:cNvSpPr>
          <p:nvPr/>
        </p:nvSpPr>
        <p:spPr>
          <a:xfrm>
            <a:off x="980552" y="2048544"/>
            <a:ext cx="10402042" cy="4277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 encourages you to enter members into RI first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Have they been a member before?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Did their previous Club “terminate” them?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new Club start date must be after the termination date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Member Compare Report will help you integrate the info into DACdb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enter them into DACdb first, the information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should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automatically be “pushed” to RI.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check after 24 hours but before 30 days! In many cases the push won’t happen automatically, and the member compare report will help fix that!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60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44629-07B0-49BF-9EF2-D5BAD127D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499" y="418441"/>
            <a:ext cx="4708446" cy="588196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0F56457-A36C-42ED-9095-755FA2B69EE6}"/>
              </a:ext>
            </a:extLst>
          </p:cNvPr>
          <p:cNvSpPr/>
          <p:nvPr/>
        </p:nvSpPr>
        <p:spPr>
          <a:xfrm>
            <a:off x="5210827" y="5433967"/>
            <a:ext cx="1147806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9AA1CF57-C628-489F-AC4E-1E49B3EC2D99}"/>
              </a:ext>
            </a:extLst>
          </p:cNvPr>
          <p:cNvSpPr/>
          <p:nvPr/>
        </p:nvSpPr>
        <p:spPr>
          <a:xfrm>
            <a:off x="4516891" y="3803737"/>
            <a:ext cx="524063" cy="5365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935E3-1DF1-4223-95E8-1ADC6F571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67" y="377879"/>
            <a:ext cx="4461332" cy="2032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353AA9-5612-427A-991B-F677AC00E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17" y="2811612"/>
            <a:ext cx="4707981" cy="2220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51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569CE-2F28-235B-B3F7-D9BC53E0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566" y="1276928"/>
            <a:ext cx="3876675" cy="2533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AFFE9-10EA-4C93-68D8-C03BE7ED6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" y="4119912"/>
            <a:ext cx="11191875" cy="2066925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C95A303-3AEF-7236-D8C4-54E752D34475}"/>
              </a:ext>
            </a:extLst>
          </p:cNvPr>
          <p:cNvSpPr/>
          <p:nvPr/>
        </p:nvSpPr>
        <p:spPr>
          <a:xfrm>
            <a:off x="735495" y="5003061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55DCA-C82E-2A05-A45E-A096CEC1441B}"/>
              </a:ext>
            </a:extLst>
          </p:cNvPr>
          <p:cNvSpPr txBox="1"/>
          <p:nvPr/>
        </p:nvSpPr>
        <p:spPr>
          <a:xfrm>
            <a:off x="3820886" y="5508171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 everyone getting their bi-weekly newsletter?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D55D7-EEF2-7D40-2131-707D3FA3C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82" y="642725"/>
            <a:ext cx="2419350" cy="2447925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B93D51A7-295E-E1C9-8F6D-9FC31AC10CAC}"/>
              </a:ext>
            </a:extLst>
          </p:cNvPr>
          <p:cNvSpPr/>
          <p:nvPr/>
        </p:nvSpPr>
        <p:spPr>
          <a:xfrm>
            <a:off x="2453649" y="1846811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71089D7-2DFD-2160-B3A3-B83F48E590C5}"/>
              </a:ext>
            </a:extLst>
          </p:cNvPr>
          <p:cNvSpPr/>
          <p:nvPr/>
        </p:nvSpPr>
        <p:spPr>
          <a:xfrm>
            <a:off x="710113" y="5542524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2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87466C-6A62-E557-085C-F13C0B305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93" y="429129"/>
            <a:ext cx="3731956" cy="4466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3B95A7-26AF-1F48-8770-B8522EA87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288" y="2637390"/>
            <a:ext cx="8449519" cy="354844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74D4B18-1465-1EF4-61CA-888457B4E8CF}"/>
              </a:ext>
            </a:extLst>
          </p:cNvPr>
          <p:cNvSpPr/>
          <p:nvPr/>
        </p:nvSpPr>
        <p:spPr>
          <a:xfrm rot="11686146">
            <a:off x="1524651" y="2735530"/>
            <a:ext cx="819175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CA32CB6-2A99-288B-BD71-CDC0B233F589}"/>
              </a:ext>
            </a:extLst>
          </p:cNvPr>
          <p:cNvSpPr/>
          <p:nvPr/>
        </p:nvSpPr>
        <p:spPr>
          <a:xfrm rot="19348936">
            <a:off x="10080943" y="3835126"/>
            <a:ext cx="1142397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E48898-3E30-075C-E3BD-756F483A7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212" y="672164"/>
            <a:ext cx="1455522" cy="1529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81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455ABEB-C47F-4271-8E71-568D5E7DF3A1}"/>
              </a:ext>
            </a:extLst>
          </p:cNvPr>
          <p:cNvSpPr/>
          <p:nvPr/>
        </p:nvSpPr>
        <p:spPr>
          <a:xfrm>
            <a:off x="3995942" y="2328852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75333-069B-8BC0-02E9-5C4366FAC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5" y="309963"/>
            <a:ext cx="6891630" cy="384715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1D3C9D-80C0-59FA-27B9-A62841DCC0F5}"/>
              </a:ext>
            </a:extLst>
          </p:cNvPr>
          <p:cNvSpPr txBox="1"/>
          <p:nvPr/>
        </p:nvSpPr>
        <p:spPr>
          <a:xfrm>
            <a:off x="1388184" y="4545473"/>
            <a:ext cx="4826962" cy="923330"/>
          </a:xfrm>
          <a:prstGeom prst="rect">
            <a:avLst/>
          </a:prstGeom>
          <a:solidFill>
            <a:srgbClr val="FFC000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benefit to Pmail is that you have a better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Chance of your bulk communications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 being flagged as spam.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D24D781-1555-E54B-8366-0C945D514CBD}"/>
              </a:ext>
            </a:extLst>
          </p:cNvPr>
          <p:cNvSpPr/>
          <p:nvPr/>
        </p:nvSpPr>
        <p:spPr>
          <a:xfrm rot="19348936">
            <a:off x="387770" y="1838349"/>
            <a:ext cx="1142397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33AEE2-AC8E-EC76-5F35-A6FE4273A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125" y="2989902"/>
            <a:ext cx="5155058" cy="300445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10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C6981D-4982-6BB3-04CD-DB9EB04A2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01"/>
          <a:stretch/>
        </p:blipFill>
        <p:spPr>
          <a:xfrm>
            <a:off x="950224" y="415566"/>
            <a:ext cx="9448800" cy="1257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EA4B5D-CE50-AD81-3E7E-F23BDCC1C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59" y="3456905"/>
            <a:ext cx="6264397" cy="31384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D8AD46-C46C-484F-61AE-530397716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018" y="1967522"/>
            <a:ext cx="5689925" cy="191928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2F5C1B2-2DC3-35E5-EE1E-A23CC0BC43DB}"/>
              </a:ext>
            </a:extLst>
          </p:cNvPr>
          <p:cNvSpPr/>
          <p:nvPr/>
        </p:nvSpPr>
        <p:spPr>
          <a:xfrm rot="16471202">
            <a:off x="7154537" y="1874145"/>
            <a:ext cx="987373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05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455ABEB-C47F-4271-8E71-568D5E7DF3A1}"/>
              </a:ext>
            </a:extLst>
          </p:cNvPr>
          <p:cNvSpPr/>
          <p:nvPr/>
        </p:nvSpPr>
        <p:spPr>
          <a:xfrm>
            <a:off x="6466999" y="2350717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400C5-17C0-62F4-83A0-00F84C410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5" y="2651342"/>
            <a:ext cx="8039931" cy="37152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481C0C-CD21-23B5-36E6-D6EC590582C2}"/>
              </a:ext>
            </a:extLst>
          </p:cNvPr>
          <p:cNvSpPr txBox="1"/>
          <p:nvPr/>
        </p:nvSpPr>
        <p:spPr>
          <a:xfrm>
            <a:off x="9074264" y="415765"/>
            <a:ext cx="1249060" cy="646331"/>
          </a:xfrm>
          <a:prstGeom prst="rect">
            <a:avLst/>
          </a:prstGeom>
          <a:solidFill>
            <a:srgbClr val="FFC000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Clicking send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always the last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thing you do!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FAE07-46B3-D0AC-0E15-6C7FFCDA9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45" y="218727"/>
            <a:ext cx="8039931" cy="239582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AFEBA26-211A-3A0D-AD55-BEDABA9E6A73}"/>
              </a:ext>
            </a:extLst>
          </p:cNvPr>
          <p:cNvSpPr/>
          <p:nvPr/>
        </p:nvSpPr>
        <p:spPr>
          <a:xfrm rot="10987229">
            <a:off x="8262438" y="549116"/>
            <a:ext cx="703965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6CD7DE-BC1D-75E6-9071-59E51B91231A}"/>
              </a:ext>
            </a:extLst>
          </p:cNvPr>
          <p:cNvSpPr/>
          <p:nvPr/>
        </p:nvSpPr>
        <p:spPr>
          <a:xfrm rot="20879753">
            <a:off x="4034681" y="549114"/>
            <a:ext cx="706242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D171B5-901A-72AE-F07D-0461342DB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856" y="1531103"/>
            <a:ext cx="3141629" cy="2295806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A4800068-DD5B-B8AC-AD1A-88B06B9F1D4E}"/>
              </a:ext>
            </a:extLst>
          </p:cNvPr>
          <p:cNvSpPr/>
          <p:nvPr/>
        </p:nvSpPr>
        <p:spPr>
          <a:xfrm rot="14086959">
            <a:off x="10785502" y="3823547"/>
            <a:ext cx="703965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421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465F43-5037-6C39-9735-64A4276E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76" y="285857"/>
            <a:ext cx="9276272" cy="395283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CA32CB6-2A99-288B-BD71-CDC0B233F589}"/>
              </a:ext>
            </a:extLst>
          </p:cNvPr>
          <p:cNvSpPr/>
          <p:nvPr/>
        </p:nvSpPr>
        <p:spPr>
          <a:xfrm rot="19348936">
            <a:off x="8916377" y="3239184"/>
            <a:ext cx="1142397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74D4B18-1465-1EF4-61CA-888457B4E8CF}"/>
              </a:ext>
            </a:extLst>
          </p:cNvPr>
          <p:cNvSpPr/>
          <p:nvPr/>
        </p:nvSpPr>
        <p:spPr>
          <a:xfrm rot="10800000">
            <a:off x="1822552" y="1467447"/>
            <a:ext cx="819175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CBCAD-6BB1-7B55-B19E-66F55A09E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07" y="3028669"/>
            <a:ext cx="4893918" cy="357114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623AD-C850-C756-1B27-4ABCE00F6706}"/>
              </a:ext>
            </a:extLst>
          </p:cNvPr>
          <p:cNvSpPr txBox="1"/>
          <p:nvPr/>
        </p:nvSpPr>
        <p:spPr>
          <a:xfrm>
            <a:off x="5971998" y="4550925"/>
            <a:ext cx="5442516" cy="1477328"/>
          </a:xfrm>
          <a:prstGeom prst="rect">
            <a:avLst/>
          </a:prstGeom>
          <a:solidFill>
            <a:srgbClr val="009999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It has come to my attention that you are not receiving your emails from the District through the DACdb database.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If you would like to get the bi-weekly emails or emails from the District and Club leadership, please have the email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15458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mailservice@dacdb.net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5458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removed from your spam list. (When someone emails you from DACdb, it originates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that email so that is the address that is being suppressed.)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You may have to contact your email provider to have them walk you through this process.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Once it is corrected on your end, let me know and I will go to DACdb and have them taken off their suppression list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mailservice@dacdb.net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11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6DA1C7-5D8F-31E1-B889-88026AF23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18" y="2988505"/>
            <a:ext cx="11662962" cy="2859751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A4800068-DD5B-B8AC-AD1A-88B06B9F1D4E}"/>
              </a:ext>
            </a:extLst>
          </p:cNvPr>
          <p:cNvSpPr/>
          <p:nvPr/>
        </p:nvSpPr>
        <p:spPr>
          <a:xfrm rot="16687491">
            <a:off x="10870699" y="4479335"/>
            <a:ext cx="703965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A379C6-17DE-BA4C-129A-14DEDC661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7636">
            <a:off x="500743" y="749390"/>
            <a:ext cx="1524000" cy="168592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81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2682161"/>
            <a:ext cx="12192000" cy="2554848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1B4E7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3" y="226174"/>
            <a:ext cx="2329077" cy="2338319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A1A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Title Page Option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A1A5A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-43841" y="4730657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Sandra Early, District 7630 Executive Secretary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BF978BA-5010-3A01-8A87-D037525D31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12438" b="19832"/>
          <a:stretch/>
        </p:blipFill>
        <p:spPr>
          <a:xfrm>
            <a:off x="9701408" y="5312372"/>
            <a:ext cx="1947799" cy="129783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EA2354F-2203-5C82-F253-17751B782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17" y="3041064"/>
            <a:ext cx="5111085" cy="1573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C45AF2-5218-A14F-6AAA-28B87B94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5" y="471716"/>
            <a:ext cx="6316549" cy="491772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85B494-C749-E71E-03F5-A37586802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92"/>
          <a:stretch/>
        </p:blipFill>
        <p:spPr>
          <a:xfrm>
            <a:off x="5400999" y="2003830"/>
            <a:ext cx="6316549" cy="472477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B3777A-47A0-D401-D9C2-93B0A2654F97}"/>
              </a:ext>
            </a:extLst>
          </p:cNvPr>
          <p:cNvSpPr txBox="1"/>
          <p:nvPr/>
        </p:nvSpPr>
        <p:spPr>
          <a:xfrm>
            <a:off x="5686760" y="4019910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is what readers will see to entice them to 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your story. Typically, the first line of the story.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444D1-5036-6E1B-A74B-FC0DC0772924}"/>
              </a:ext>
            </a:extLst>
          </p:cNvPr>
          <p:cNvSpPr txBox="1"/>
          <p:nvPr/>
        </p:nvSpPr>
        <p:spPr>
          <a:xfrm>
            <a:off x="5504516" y="6232395"/>
            <a:ext cx="4722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is what they will see when they click to  “Read More”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74D4B18-1465-1EF4-61CA-888457B4E8CF}"/>
              </a:ext>
            </a:extLst>
          </p:cNvPr>
          <p:cNvSpPr/>
          <p:nvPr/>
        </p:nvSpPr>
        <p:spPr>
          <a:xfrm rot="10800000">
            <a:off x="6609846" y="681267"/>
            <a:ext cx="819175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26F970E-FF6F-713D-F486-691A7F294339}"/>
              </a:ext>
            </a:extLst>
          </p:cNvPr>
          <p:cNvSpPr/>
          <p:nvPr/>
        </p:nvSpPr>
        <p:spPr>
          <a:xfrm>
            <a:off x="656696" y="3869597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125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9A9663-FE57-0BCE-E237-291DE72DF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7"/>
          <a:stretch/>
        </p:blipFill>
        <p:spPr>
          <a:xfrm>
            <a:off x="6896529" y="314676"/>
            <a:ext cx="1738740" cy="1695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1D2680-DA44-54A4-D2AC-E8425BB3E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0581">
            <a:off x="8429266" y="726777"/>
            <a:ext cx="3435883" cy="276493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55074-C6B2-A00B-D379-7ADB79747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95" y="103873"/>
            <a:ext cx="6797721" cy="332512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DBF71-1F66-EEFC-34FF-E454E06BE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311803"/>
            <a:ext cx="5482137" cy="333209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4D501F-1877-3FA4-249D-15290B529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042" y="3625639"/>
            <a:ext cx="4557712" cy="312896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10E9A786-50A5-9561-F4BF-7F6940F6DC9E}"/>
              </a:ext>
            </a:extLst>
          </p:cNvPr>
          <p:cNvSpPr/>
          <p:nvPr/>
        </p:nvSpPr>
        <p:spPr>
          <a:xfrm rot="18748636">
            <a:off x="533052" y="4953684"/>
            <a:ext cx="881979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6BCFF60-5B0F-FE14-532D-8E0CB59090E5}"/>
              </a:ext>
            </a:extLst>
          </p:cNvPr>
          <p:cNvSpPr/>
          <p:nvPr/>
        </p:nvSpPr>
        <p:spPr>
          <a:xfrm rot="10313884">
            <a:off x="6918880" y="3826899"/>
            <a:ext cx="881979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98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B7312-FD37-78E1-52BB-658D3C817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7" t="6381" r="19030" b="19123"/>
          <a:stretch/>
        </p:blipFill>
        <p:spPr>
          <a:xfrm>
            <a:off x="434681" y="302368"/>
            <a:ext cx="1358022" cy="1632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F2364A-3A88-ED9C-FF30-785A50B69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9"/>
          <a:stretch/>
        </p:blipFill>
        <p:spPr>
          <a:xfrm>
            <a:off x="799618" y="2129274"/>
            <a:ext cx="10592764" cy="384455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48C4A5C-9371-EF03-637D-8EAD93C19E25}"/>
              </a:ext>
            </a:extLst>
          </p:cNvPr>
          <p:cNvSpPr/>
          <p:nvPr/>
        </p:nvSpPr>
        <p:spPr>
          <a:xfrm rot="13884867">
            <a:off x="10667963" y="3445348"/>
            <a:ext cx="1229946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442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8A39D1-BF57-90CA-36D1-FFFF7E1CD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96" y="448708"/>
            <a:ext cx="3517096" cy="591067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BF2D6-9360-5EA2-ED25-534B927F9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787" y="3288083"/>
            <a:ext cx="3415375" cy="340271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2E21F-C534-7D6A-D195-81C035562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40" y="448708"/>
            <a:ext cx="4177485" cy="316444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350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4357E-3CD6-D2FA-9F10-716285DD4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64" y="402471"/>
            <a:ext cx="5846836" cy="538455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03BEB8-DA7D-34A0-1BB1-737E47AE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96" y="252159"/>
            <a:ext cx="5614740" cy="635368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881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F7E4DF-9416-42D0-9EBA-5215C629AD8D}"/>
              </a:ext>
            </a:extLst>
          </p:cNvPr>
          <p:cNvGrpSpPr/>
          <p:nvPr/>
        </p:nvGrpSpPr>
        <p:grpSpPr>
          <a:xfrm>
            <a:off x="2293659" y="2283974"/>
            <a:ext cx="7833634" cy="2730066"/>
            <a:chOff x="2293659" y="2283974"/>
            <a:chExt cx="7833634" cy="273006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45ADF0F-5590-41D4-A2B3-43BAC77ABFB7}"/>
                </a:ext>
              </a:extLst>
            </p:cNvPr>
            <p:cNvSpPr/>
            <p:nvPr/>
          </p:nvSpPr>
          <p:spPr>
            <a:xfrm>
              <a:off x="2293659" y="2283974"/>
              <a:ext cx="7833634" cy="121892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 descr="Envelope">
              <a:extLst>
                <a:ext uri="{FF2B5EF4-FFF2-40B4-BE49-F238E27FC236}">
                  <a16:creationId xmlns:a16="http://schemas.microsoft.com/office/drawing/2014/main" id="{22F283A5-F82E-43D6-B2E2-A60F9983369D}"/>
                </a:ext>
              </a:extLst>
            </p:cNvPr>
            <p:cNvSpPr/>
            <p:nvPr/>
          </p:nvSpPr>
          <p:spPr>
            <a:xfrm>
              <a:off x="2662384" y="2533183"/>
              <a:ext cx="670409" cy="670409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B6DCC1-3CF1-47BE-8DD2-EEC6B7B3DB19}"/>
                </a:ext>
              </a:extLst>
            </p:cNvPr>
            <p:cNvSpPr/>
            <p:nvPr/>
          </p:nvSpPr>
          <p:spPr>
            <a:xfrm>
              <a:off x="3769572" y="2296504"/>
              <a:ext cx="2161507" cy="1218927"/>
            </a:xfrm>
            <a:custGeom>
              <a:avLst/>
              <a:gdLst>
                <a:gd name="connsiteX0" fmla="*/ 0 w 2161507"/>
                <a:gd name="connsiteY0" fmla="*/ 0 h 1218927"/>
                <a:gd name="connsiteX1" fmla="*/ 2161507 w 2161507"/>
                <a:gd name="connsiteY1" fmla="*/ 0 h 1218927"/>
                <a:gd name="connsiteX2" fmla="*/ 2161507 w 2161507"/>
                <a:gd name="connsiteY2" fmla="*/ 1218927 h 1218927"/>
                <a:gd name="connsiteX3" fmla="*/ 0 w 2161507"/>
                <a:gd name="connsiteY3" fmla="*/ 1218927 h 1218927"/>
                <a:gd name="connsiteX4" fmla="*/ 0 w 2161507"/>
                <a:gd name="connsiteY4" fmla="*/ 0 h 1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507" h="1218927">
                  <a:moveTo>
                    <a:pt x="0" y="0"/>
                  </a:moveTo>
                  <a:lnTo>
                    <a:pt x="2161507" y="0"/>
                  </a:lnTo>
                  <a:lnTo>
                    <a:pt x="2161507" y="1218927"/>
                  </a:lnTo>
                  <a:lnTo>
                    <a:pt x="0" y="12189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003" tIns="129003" rIns="129003" bIns="129003" numCol="1" spcCol="1270" anchor="ctr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Need help, but it’s not urgent?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52A334-E558-43AE-A0F2-0A5A387F241D}"/>
                </a:ext>
              </a:extLst>
            </p:cNvPr>
            <p:cNvSpPr/>
            <p:nvPr/>
          </p:nvSpPr>
          <p:spPr>
            <a:xfrm>
              <a:off x="6260923" y="2296504"/>
              <a:ext cx="3734847" cy="1218927"/>
            </a:xfrm>
            <a:custGeom>
              <a:avLst/>
              <a:gdLst>
                <a:gd name="connsiteX0" fmla="*/ 0 w 2473432"/>
                <a:gd name="connsiteY0" fmla="*/ 0 h 1218927"/>
                <a:gd name="connsiteX1" fmla="*/ 2473432 w 2473432"/>
                <a:gd name="connsiteY1" fmla="*/ 0 h 1218927"/>
                <a:gd name="connsiteX2" fmla="*/ 2473432 w 2473432"/>
                <a:gd name="connsiteY2" fmla="*/ 1218927 h 1218927"/>
                <a:gd name="connsiteX3" fmla="*/ 0 w 2473432"/>
                <a:gd name="connsiteY3" fmla="*/ 1218927 h 1218927"/>
                <a:gd name="connsiteX4" fmla="*/ 0 w 2473432"/>
                <a:gd name="connsiteY4" fmla="*/ 0 h 1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432" h="1218927">
                  <a:moveTo>
                    <a:pt x="0" y="0"/>
                  </a:moveTo>
                  <a:lnTo>
                    <a:pt x="2473432" y="0"/>
                  </a:lnTo>
                  <a:lnTo>
                    <a:pt x="2473432" y="1218927"/>
                  </a:lnTo>
                  <a:lnTo>
                    <a:pt x="0" y="12189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003" tIns="129003" rIns="129003" bIns="129003" numCol="1" spcCol="1270" anchor="ctr" anchorCtr="0">
              <a:noAutofit/>
            </a:bodyPr>
            <a:lstStyle/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Search the support tab</a:t>
              </a:r>
            </a:p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Email DACdb support</a:t>
              </a:r>
            </a:p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Call or Email Sandra – No more than 24 hours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AB0E987-EE7C-4E23-ACF5-43944E062730}"/>
                </a:ext>
              </a:extLst>
            </p:cNvPr>
            <p:cNvSpPr/>
            <p:nvPr/>
          </p:nvSpPr>
          <p:spPr>
            <a:xfrm>
              <a:off x="2293659" y="3782583"/>
              <a:ext cx="7833634" cy="121892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Confused Person">
              <a:extLst>
                <a:ext uri="{FF2B5EF4-FFF2-40B4-BE49-F238E27FC236}">
                  <a16:creationId xmlns:a16="http://schemas.microsoft.com/office/drawing/2014/main" id="{03492F71-B46F-4282-B1FF-2E92AAE42444}"/>
                </a:ext>
              </a:extLst>
            </p:cNvPr>
            <p:cNvSpPr/>
            <p:nvPr/>
          </p:nvSpPr>
          <p:spPr>
            <a:xfrm>
              <a:off x="2662384" y="4056842"/>
              <a:ext cx="670409" cy="670409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CAB76C-FDDD-4F2B-AFA4-B6ADA548FCA4}"/>
                </a:ext>
              </a:extLst>
            </p:cNvPr>
            <p:cNvSpPr/>
            <p:nvPr/>
          </p:nvSpPr>
          <p:spPr>
            <a:xfrm>
              <a:off x="3769572" y="3795113"/>
              <a:ext cx="2152800" cy="1218927"/>
            </a:xfrm>
            <a:custGeom>
              <a:avLst/>
              <a:gdLst>
                <a:gd name="connsiteX0" fmla="*/ 0 w 2152800"/>
                <a:gd name="connsiteY0" fmla="*/ 0 h 1218927"/>
                <a:gd name="connsiteX1" fmla="*/ 2152800 w 2152800"/>
                <a:gd name="connsiteY1" fmla="*/ 0 h 1218927"/>
                <a:gd name="connsiteX2" fmla="*/ 2152800 w 2152800"/>
                <a:gd name="connsiteY2" fmla="*/ 1218927 h 1218927"/>
                <a:gd name="connsiteX3" fmla="*/ 0 w 2152800"/>
                <a:gd name="connsiteY3" fmla="*/ 1218927 h 1218927"/>
                <a:gd name="connsiteX4" fmla="*/ 0 w 2152800"/>
                <a:gd name="connsiteY4" fmla="*/ 0 h 1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800" h="1218927">
                  <a:moveTo>
                    <a:pt x="0" y="0"/>
                  </a:moveTo>
                  <a:lnTo>
                    <a:pt x="2152800" y="0"/>
                  </a:lnTo>
                  <a:lnTo>
                    <a:pt x="2152800" y="1218927"/>
                  </a:lnTo>
                  <a:lnTo>
                    <a:pt x="0" y="12189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003" tIns="129003" rIns="129003" bIns="129003" numCol="1" spcCol="1270" anchor="ctr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Would like help sooner rather than later?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4B0B7F-92C6-402C-8BF7-79CB8E483B83}"/>
                </a:ext>
              </a:extLst>
            </p:cNvPr>
            <p:cNvSpPr/>
            <p:nvPr/>
          </p:nvSpPr>
          <p:spPr>
            <a:xfrm>
              <a:off x="6325805" y="3782583"/>
              <a:ext cx="3734846" cy="1218927"/>
            </a:xfrm>
            <a:custGeom>
              <a:avLst/>
              <a:gdLst>
                <a:gd name="connsiteX0" fmla="*/ 0 w 2767353"/>
                <a:gd name="connsiteY0" fmla="*/ 0 h 1218927"/>
                <a:gd name="connsiteX1" fmla="*/ 2767353 w 2767353"/>
                <a:gd name="connsiteY1" fmla="*/ 0 h 1218927"/>
                <a:gd name="connsiteX2" fmla="*/ 2767353 w 2767353"/>
                <a:gd name="connsiteY2" fmla="*/ 1218927 h 1218927"/>
                <a:gd name="connsiteX3" fmla="*/ 0 w 2767353"/>
                <a:gd name="connsiteY3" fmla="*/ 1218927 h 1218927"/>
                <a:gd name="connsiteX4" fmla="*/ 0 w 2767353"/>
                <a:gd name="connsiteY4" fmla="*/ 0 h 1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7353" h="1218927">
                  <a:moveTo>
                    <a:pt x="0" y="0"/>
                  </a:moveTo>
                  <a:lnTo>
                    <a:pt x="2767353" y="0"/>
                  </a:lnTo>
                  <a:lnTo>
                    <a:pt x="2767353" y="1218927"/>
                  </a:lnTo>
                  <a:lnTo>
                    <a:pt x="0" y="12189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003" tIns="129003" rIns="129003" bIns="129003" numCol="1" spcCol="1270" anchor="ctr" anchorCtr="0">
              <a:noAutofit/>
            </a:bodyPr>
            <a:lstStyle/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Right Now! = Call DACdb</a:t>
              </a:r>
            </a:p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ASAP = Text Sandra  </a:t>
              </a:r>
            </a:p>
          </p:txBody>
        </p:sp>
      </p:grp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7B92A54B-FE9B-47DC-8AED-5425E28A5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86" y="868970"/>
            <a:ext cx="3333905" cy="102640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A3EF160-647B-9A07-8A21-DA0DD08CA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65" y="4522365"/>
            <a:ext cx="2504478" cy="161538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5118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603708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603708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8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196442"/>
            <a:ext cx="5537200" cy="654598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Highlights of this presentation:</a:t>
            </a:r>
          </a:p>
          <a:p>
            <a:pPr lvl="1"/>
            <a:r>
              <a:rPr lang="en-US" dirty="0"/>
              <a:t>General “lay of the land”</a:t>
            </a:r>
          </a:p>
          <a:p>
            <a:pPr lvl="1"/>
            <a:r>
              <a:rPr lang="en-US" dirty="0"/>
              <a:t>Helpful hints and important notes</a:t>
            </a:r>
          </a:p>
          <a:p>
            <a:pPr lvl="1"/>
            <a:r>
              <a:rPr lang="en-US" dirty="0"/>
              <a:t>Questions</a:t>
            </a:r>
          </a:p>
          <a:p>
            <a:pPr marL="58737" lvl="1" indent="0">
              <a:buNone/>
            </a:pPr>
            <a:r>
              <a:rPr lang="en-US" sz="2000" b="1" dirty="0"/>
              <a:t>Special Notes from Sandra:</a:t>
            </a:r>
          </a:p>
          <a:p>
            <a:pPr lvl="1"/>
            <a:r>
              <a:rPr lang="en-US" dirty="0"/>
              <a:t>There is always more than one way to accomplish a task in DACdb.</a:t>
            </a:r>
          </a:p>
          <a:p>
            <a:pPr lvl="1"/>
            <a:r>
              <a:rPr lang="en-US" dirty="0"/>
              <a:t>Sometimes DACdb experiences a glitch in the matrix. Everyone just remain calm!</a:t>
            </a:r>
          </a:p>
          <a:p>
            <a:pPr lvl="1"/>
            <a:r>
              <a:rPr lang="en-US" dirty="0"/>
              <a:t>We may discuss things today that you will delegate to someone else. That’s the joy of being the President!</a:t>
            </a:r>
          </a:p>
          <a:p>
            <a:pPr lvl="1"/>
            <a:r>
              <a:rPr lang="en-US" dirty="0"/>
              <a:t>I’m going to throw a lot of information at you today. No worries! The most important info is how to get in touch if you have questions!</a:t>
            </a:r>
          </a:p>
          <a:p>
            <a:pPr marL="58737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sz="3600" dirty="0"/>
              <a:t>CONGRATULATIONS!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As you embark on your year as the </a:t>
            </a:r>
          </a:p>
          <a:p>
            <a:r>
              <a:rPr lang="en-US" dirty="0"/>
              <a:t>President of your Club, please know that </a:t>
            </a:r>
          </a:p>
          <a:p>
            <a:r>
              <a:rPr lang="en-US" dirty="0"/>
              <a:t>I am here as part of your support team!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5CCCE5-056B-BAEC-2623-249E3D09FE53}"/>
              </a:ext>
            </a:extLst>
          </p:cNvPr>
          <p:cNvSpPr/>
          <p:nvPr/>
        </p:nvSpPr>
        <p:spPr>
          <a:xfrm>
            <a:off x="-10257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D05B1E4-E5C2-4380-8BFD-46E6EE7BF32A}"/>
              </a:ext>
            </a:extLst>
          </p:cNvPr>
          <p:cNvSpPr txBox="1">
            <a:spLocks/>
          </p:cNvSpPr>
          <p:nvPr/>
        </p:nvSpPr>
        <p:spPr>
          <a:xfrm>
            <a:off x="709112" y="757554"/>
            <a:ext cx="4978400" cy="1135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First things first!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6315E9E-152E-44F2-90DF-1739901AF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99" y="1690119"/>
            <a:ext cx="6452440" cy="4650883"/>
          </a:xfrm>
          <a:prstGeom prst="rect">
            <a:avLst/>
          </a:prstGeom>
        </p:spPr>
      </p:pic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0F9E079F-6E96-409E-956D-FAC04D9AD9D6}"/>
              </a:ext>
            </a:extLst>
          </p:cNvPr>
          <p:cNvSpPr txBox="1">
            <a:spLocks/>
          </p:cNvSpPr>
          <p:nvPr/>
        </p:nvSpPr>
        <p:spPr>
          <a:xfrm>
            <a:off x="8773787" y="4108124"/>
            <a:ext cx="3019468" cy="1027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Log into DACdb!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login URL: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www.dacdb.com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E2786-376D-7128-D961-FAF19D0BE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95" y="187809"/>
            <a:ext cx="10058869" cy="648238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FAB2A32-7B4F-EA7E-C741-9E20F7456170}"/>
              </a:ext>
            </a:extLst>
          </p:cNvPr>
          <p:cNvSpPr/>
          <p:nvPr/>
        </p:nvSpPr>
        <p:spPr>
          <a:xfrm rot="10800000">
            <a:off x="5453879" y="159056"/>
            <a:ext cx="861572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436C258-3FC2-7A53-1DD8-8D7A5056CBB5}"/>
              </a:ext>
            </a:extLst>
          </p:cNvPr>
          <p:cNvSpPr/>
          <p:nvPr/>
        </p:nvSpPr>
        <p:spPr>
          <a:xfrm rot="16200000">
            <a:off x="1101083" y="5813909"/>
            <a:ext cx="861572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0E06755-1C8F-928A-BC8F-29BC5A85B3AD}"/>
              </a:ext>
            </a:extLst>
          </p:cNvPr>
          <p:cNvSpPr/>
          <p:nvPr/>
        </p:nvSpPr>
        <p:spPr>
          <a:xfrm rot="19560873">
            <a:off x="699310" y="614986"/>
            <a:ext cx="861572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-10257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82FE0-7BC8-8DEB-A815-219BB2ED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68" y="405790"/>
            <a:ext cx="6553900" cy="397600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3230AB8-AB1C-4AB2-B667-B88D176292A0}"/>
              </a:ext>
            </a:extLst>
          </p:cNvPr>
          <p:cNvSpPr/>
          <p:nvPr/>
        </p:nvSpPr>
        <p:spPr>
          <a:xfrm rot="18434305">
            <a:off x="1314602" y="883970"/>
            <a:ext cx="982574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F526B4-07C1-D46B-35D9-D2845D62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31" y="4139222"/>
            <a:ext cx="3986448" cy="257035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9FBD323-E519-4478-8A9E-F76F9BFBA765}"/>
              </a:ext>
            </a:extLst>
          </p:cNvPr>
          <p:cNvSpPr/>
          <p:nvPr/>
        </p:nvSpPr>
        <p:spPr>
          <a:xfrm rot="8820743">
            <a:off x="7445516" y="603082"/>
            <a:ext cx="861572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DF61EE-237B-B156-82EB-F62BF5BD31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2"/>
          <a:stretch/>
        </p:blipFill>
        <p:spPr>
          <a:xfrm>
            <a:off x="6904747" y="2899107"/>
            <a:ext cx="4861954" cy="355310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87E08B54-1931-43BF-B347-FF610F70D20E}"/>
              </a:ext>
            </a:extLst>
          </p:cNvPr>
          <p:cNvSpPr/>
          <p:nvPr/>
        </p:nvSpPr>
        <p:spPr>
          <a:xfrm rot="7849209">
            <a:off x="8835681" y="3125730"/>
            <a:ext cx="861572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7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272E-B489-4997-9DA9-CB111043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6087">
            <a:off x="628501" y="330088"/>
            <a:ext cx="6162506" cy="4662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C8E4A-B942-453D-B657-06D074B33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855" y="3041219"/>
            <a:ext cx="5612544" cy="343731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3864ACF-5490-4BE1-A0D5-57643751046D}"/>
              </a:ext>
            </a:extLst>
          </p:cNvPr>
          <p:cNvSpPr/>
          <p:nvPr/>
        </p:nvSpPr>
        <p:spPr>
          <a:xfrm rot="18944773">
            <a:off x="1067388" y="1362809"/>
            <a:ext cx="944640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0F56457-A36C-42ED-9095-755FA2B69EE6}"/>
              </a:ext>
            </a:extLst>
          </p:cNvPr>
          <p:cNvSpPr/>
          <p:nvPr/>
        </p:nvSpPr>
        <p:spPr>
          <a:xfrm rot="11181375">
            <a:off x="6542784" y="749130"/>
            <a:ext cx="1005966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9AA1CF57-C628-489F-AC4E-1E49B3EC2D99}"/>
              </a:ext>
            </a:extLst>
          </p:cNvPr>
          <p:cNvSpPr/>
          <p:nvPr/>
        </p:nvSpPr>
        <p:spPr>
          <a:xfrm>
            <a:off x="4523154" y="3797474"/>
            <a:ext cx="524063" cy="5365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B3D622B-5B47-4808-B157-26E4669B8C24}"/>
              </a:ext>
            </a:extLst>
          </p:cNvPr>
          <p:cNvSpPr/>
          <p:nvPr/>
        </p:nvSpPr>
        <p:spPr>
          <a:xfrm>
            <a:off x="3003553" y="3709791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455ABEB-C47F-4271-8E71-568D5E7DF3A1}"/>
              </a:ext>
            </a:extLst>
          </p:cNvPr>
          <p:cNvSpPr/>
          <p:nvPr/>
        </p:nvSpPr>
        <p:spPr>
          <a:xfrm>
            <a:off x="6466999" y="2350717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57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F08DE-8835-4F09-9995-FF9997DDE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09" r="-1" b="2691"/>
          <a:stretch/>
        </p:blipFill>
        <p:spPr>
          <a:xfrm>
            <a:off x="321733" y="444674"/>
            <a:ext cx="11548534" cy="59686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  <a:alpha val="8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  <a:alpha val="8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3990327-53EA-4B48-8674-B612B52075F5}"/>
              </a:ext>
            </a:extLst>
          </p:cNvPr>
          <p:cNvSpPr/>
          <p:nvPr/>
        </p:nvSpPr>
        <p:spPr>
          <a:xfrm rot="9587038">
            <a:off x="3864525" y="400340"/>
            <a:ext cx="1180482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FD4900E-EBFB-496B-AE60-E85E7BB06BAB}"/>
              </a:ext>
            </a:extLst>
          </p:cNvPr>
          <p:cNvSpPr/>
          <p:nvPr/>
        </p:nvSpPr>
        <p:spPr>
          <a:xfrm rot="19289644">
            <a:off x="9146235" y="1169665"/>
            <a:ext cx="861572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A824612-88F8-4CD9-9D07-0DF1CF97CA50}"/>
              </a:ext>
            </a:extLst>
          </p:cNvPr>
          <p:cNvSpPr/>
          <p:nvPr/>
        </p:nvSpPr>
        <p:spPr>
          <a:xfrm rot="7280606">
            <a:off x="818977" y="2988007"/>
            <a:ext cx="861572" cy="403876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B9997BB-7B40-4600-971D-B0AA7B26AD5C}"/>
              </a:ext>
            </a:extLst>
          </p:cNvPr>
          <p:cNvSpPr/>
          <p:nvPr/>
        </p:nvSpPr>
        <p:spPr>
          <a:xfrm>
            <a:off x="10183906" y="4465528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1CAA6CF-6D5C-4840-8E0A-D267214FFE92}"/>
              </a:ext>
            </a:extLst>
          </p:cNvPr>
          <p:cNvSpPr/>
          <p:nvPr/>
        </p:nvSpPr>
        <p:spPr>
          <a:xfrm>
            <a:off x="8610600" y="5789112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57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3864ACF-5490-4BE1-A0D5-57643751046D}"/>
              </a:ext>
            </a:extLst>
          </p:cNvPr>
          <p:cNvSpPr/>
          <p:nvPr/>
        </p:nvSpPr>
        <p:spPr>
          <a:xfrm rot="18944773">
            <a:off x="1894768" y="4100281"/>
            <a:ext cx="1866378" cy="379631"/>
          </a:xfrm>
          <a:prstGeom prst="rightArrow">
            <a:avLst/>
          </a:prstGeom>
          <a:solidFill>
            <a:srgbClr val="931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7FD63-C29F-D816-5473-35333291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29" y="2720536"/>
            <a:ext cx="9172575" cy="3238500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943919-F0A2-1823-40C0-45C348AE2C58}"/>
              </a:ext>
            </a:extLst>
          </p:cNvPr>
          <p:cNvSpPr/>
          <p:nvPr/>
        </p:nvSpPr>
        <p:spPr>
          <a:xfrm>
            <a:off x="1061852" y="3670056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5E505-E92F-8BB6-8559-37FB7AAE3896}"/>
              </a:ext>
            </a:extLst>
          </p:cNvPr>
          <p:cNvSpPr txBox="1"/>
          <p:nvPr/>
        </p:nvSpPr>
        <p:spPr>
          <a:xfrm>
            <a:off x="7915129" y="4047936"/>
            <a:ext cx="4059754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Adding New Members is not for the faint of heart!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Find an officer who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Computer savvy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Have a problem-solving mind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4C9CB-EB4C-707F-021B-0871C36248A6}"/>
              </a:ext>
            </a:extLst>
          </p:cNvPr>
          <p:cNvSpPr txBox="1"/>
          <p:nvPr/>
        </p:nvSpPr>
        <p:spPr>
          <a:xfrm>
            <a:off x="3072490" y="1496573"/>
            <a:ext cx="445089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Officer Fundamentals in the Help topics…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last two items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Reports and DACdb Mobile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970DA-DBED-EACA-6F40-3E680E90A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0" y="272610"/>
            <a:ext cx="2419350" cy="244792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9BC006F2-B268-9051-7E05-C399A78A5C9B}"/>
              </a:ext>
            </a:extLst>
          </p:cNvPr>
          <p:cNvSpPr/>
          <p:nvPr/>
        </p:nvSpPr>
        <p:spPr>
          <a:xfrm>
            <a:off x="1061852" y="5367678"/>
            <a:ext cx="312906" cy="300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09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Widescreen</PresentationFormat>
  <Paragraphs>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Franklin Gothic Book</vt:lpstr>
      <vt:lpstr>Franklin Gothic Medium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Dawkins</dc:creator>
  <cp:lastModifiedBy>Hugh Dawkins</cp:lastModifiedBy>
  <cp:revision>1</cp:revision>
  <dcterms:created xsi:type="dcterms:W3CDTF">2023-02-05T23:32:15Z</dcterms:created>
  <dcterms:modified xsi:type="dcterms:W3CDTF">2023-02-05T23:32:53Z</dcterms:modified>
</cp:coreProperties>
</file>